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layout>
        <c:manualLayout>
          <c:xMode val="edge"/>
          <c:yMode val="edge"/>
          <c:x val="0.34188338577623623"/>
          <c:y val="0"/>
        </c:manualLayout>
      </c:layout>
      <c:txPr>
        <a:bodyPr/>
        <a:lstStyle/>
        <a:p>
          <a:pPr>
            <a:defRPr sz="2000"/>
          </a:pPr>
          <a:endParaRPr lang="ru-RU"/>
        </a:p>
      </c:txPr>
    </c:title>
    <c:view3D>
      <c:rotX val="30"/>
      <c:rAngAx val="1"/>
    </c:view3D>
    <c:plotArea>
      <c:layout>
        <c:manualLayout>
          <c:layoutTarget val="inner"/>
          <c:xMode val="edge"/>
          <c:yMode val="edge"/>
          <c:x val="0.15388912251255829"/>
          <c:y val="0.67840320982853763"/>
          <c:w val="0.84319570138837086"/>
          <c:h val="0.247743685045096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Лист1!$A$2:$A$18</c:f>
              <c:strCache>
                <c:ptCount val="17"/>
                <c:pt idx="0">
                  <c:v>Налог на прибыль (6860,6 тыс. руб.)</c:v>
                </c:pt>
                <c:pt idx="1">
                  <c:v>Налоги на товары (работы, услуги) реализуемые на территории Российской Федерации (9067,8 тыс. руб.) </c:v>
                </c:pt>
                <c:pt idx="2">
                  <c:v>Налог на совокупный доход (1,5 тыс. руб.)</c:v>
                </c:pt>
                <c:pt idx="3">
                  <c:v>Налог на имущество физических лиц (500,0 тыс. руб.)</c:v>
                </c:pt>
                <c:pt idx="4">
                  <c:v>Земельный налог (1900,7 тыс. руб.)</c:v>
                </c:pt>
                <c:pt idx="5">
                  <c:v>Государственная пошлина (9,7 тыс. руб.)</c:v>
                </c:pt>
                <c:pt idx="6">
                  <c:v>Доходы от использования имущества, находящегося в муницпальной собственности (1931,4 тыс. руб.)</c:v>
                </c:pt>
                <c:pt idx="7">
                  <c:v>Прочие доходы от компенсации затрат бюджетов сельских поселений (289,3 тыс. руб.)</c:v>
                </c:pt>
                <c:pt idx="8">
                  <c:v>Штрафы, санкции, возмещение ущерба (1,3 тыс. руб.)</c:v>
                </c:pt>
                <c:pt idx="9">
                  <c:v>Прочие неналоговые доходы (1,1 тыс.руб.)</c:v>
                </c:pt>
                <c:pt idx="10">
                  <c:v>Дотации (40533 тыс. руб.)</c:v>
                </c:pt>
                <c:pt idx="11">
                  <c:v>Субвенции (657,5 тыс. руб.)</c:v>
                </c:pt>
                <c:pt idx="12">
                  <c:v>Иные безвозмездные поступления (33624,7 тыс. руб.)</c:v>
                </c:pt>
                <c:pt idx="13">
                  <c:v>Безвозмездные поступления от государственных (муниципальных) организаций (300,0 тыс. руб.)</c:v>
                </c:pt>
                <c:pt idx="14">
                  <c:v>Безвозмездные поступления от негосударственных организаций (255,0 тыс. руб.)</c:v>
                </c:pt>
                <c:pt idx="15">
                  <c:v>Прочие безвозмездные поступления (5,0 тыс. руб.)</c:v>
                </c:pt>
                <c:pt idx="16">
                  <c:v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 (304,6 тыс. руб.)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6860.6</c:v>
                </c:pt>
                <c:pt idx="1">
                  <c:v>9067.7999999999993</c:v>
                </c:pt>
                <c:pt idx="2">
                  <c:v>1.5</c:v>
                </c:pt>
                <c:pt idx="3">
                  <c:v>500</c:v>
                </c:pt>
                <c:pt idx="4">
                  <c:v>1900.7</c:v>
                </c:pt>
                <c:pt idx="5">
                  <c:v>9.6999999999999993</c:v>
                </c:pt>
                <c:pt idx="6">
                  <c:v>1931.4</c:v>
                </c:pt>
                <c:pt idx="7">
                  <c:v>289.3</c:v>
                </c:pt>
                <c:pt idx="8">
                  <c:v>1.3</c:v>
                </c:pt>
                <c:pt idx="9">
                  <c:v>1.1000000000000001</c:v>
                </c:pt>
                <c:pt idx="10">
                  <c:v>40533</c:v>
                </c:pt>
                <c:pt idx="11">
                  <c:v>657.5</c:v>
                </c:pt>
                <c:pt idx="12">
                  <c:v>33624.699999999997</c:v>
                </c:pt>
                <c:pt idx="13">
                  <c:v>300</c:v>
                </c:pt>
                <c:pt idx="14">
                  <c:v>255</c:v>
                </c:pt>
                <c:pt idx="15">
                  <c:v>5</c:v>
                </c:pt>
                <c:pt idx="16">
                  <c:v>304.60000000000002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A8-4C90-B7A4-7890F274FA2F}"/>
            </c:ext>
          </c:extLst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1.9886679257860258E-2"/>
          <c:y val="4.1535894159908174E-2"/>
          <c:w val="0.57833610774193089"/>
          <c:h val="0.95846403069211661"/>
        </c:manualLayout>
      </c:layout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2019г</a:t>
            </a:r>
            <a:r>
              <a:rPr lang="ru-RU" sz="1600" dirty="0"/>
              <a:t>.</a:t>
            </a:r>
          </a:p>
        </c:rich>
      </c:tx>
      <c:layout>
        <c:manualLayout>
          <c:xMode val="edge"/>
          <c:yMode val="edge"/>
          <c:x val="0.29813548981887011"/>
          <c:y val="0"/>
        </c:manualLayout>
      </c:layout>
    </c:title>
    <c:plotArea>
      <c:layout>
        <c:manualLayout>
          <c:layoutTarget val="inner"/>
          <c:xMode val="edge"/>
          <c:yMode val="edge"/>
          <c:x val="8.1789239971068933E-2"/>
          <c:y val="0.13815865968295812"/>
          <c:w val="0.61744443361168555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Налог на прибыль</c:v>
                </c:pt>
                <c:pt idx="1">
                  <c:v>Налоги на товары ( работы, услуги) реализуемые на территории Российской Федерации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муницпальной собственности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  <c:pt idx="10">
                  <c:v>Дотации</c:v>
                </c:pt>
                <c:pt idx="11">
                  <c:v>Субвенции</c:v>
                </c:pt>
                <c:pt idx="12">
                  <c:v>Иные межбюджетные трансферты</c:v>
                </c:pt>
                <c:pt idx="13">
                  <c:v>Безвозмездные поступления от государственных (муниципальных) организаций</c:v>
                </c:pt>
                <c:pt idx="14">
                  <c:v>Безвозмездные поступления от негосударственных организаций</c:v>
                </c:pt>
                <c:pt idx="15">
                  <c:v>Прочие безвозмездные поступления в бюджеты сельских поселений</c:v>
                </c:pt>
                <c:pt idx="16">
                  <c:v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96.5</c:v>
                </c:pt>
                <c:pt idx="1">
                  <c:v>97.8</c:v>
                </c:pt>
                <c:pt idx="2">
                  <c:v>-33.300000000000004</c:v>
                </c:pt>
                <c:pt idx="3">
                  <c:v>128.1</c:v>
                </c:pt>
                <c:pt idx="4">
                  <c:v>90.3</c:v>
                </c:pt>
                <c:pt idx="5">
                  <c:v>100</c:v>
                </c:pt>
                <c:pt idx="6">
                  <c:v>104.3</c:v>
                </c:pt>
                <c:pt idx="7">
                  <c:v>100</c:v>
                </c:pt>
                <c:pt idx="8">
                  <c:v>100</c:v>
                </c:pt>
                <c:pt idx="9">
                  <c:v>645.5</c:v>
                </c:pt>
                <c:pt idx="10">
                  <c:v>100</c:v>
                </c:pt>
                <c:pt idx="11">
                  <c:v>100</c:v>
                </c:pt>
                <c:pt idx="12">
                  <c:v>99.1</c:v>
                </c:pt>
                <c:pt idx="13">
                  <c:v>100</c:v>
                </c:pt>
                <c:pt idx="14">
                  <c:v>127.5</c:v>
                </c:pt>
                <c:pt idx="15">
                  <c:v>100</c:v>
                </c:pt>
                <c:pt idx="16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5E-48CB-B0AA-644CF7EEE756}"/>
            </c:ext>
          </c:extLst>
        </c:ser>
        <c:gapWidth val="75"/>
        <c:overlap val="40"/>
        <c:axId val="155350528"/>
        <c:axId val="155352064"/>
      </c:barChart>
      <c:catAx>
        <c:axId val="15535052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55352064"/>
        <c:crosses val="autoZero"/>
        <c:auto val="1"/>
        <c:lblAlgn val="ctr"/>
        <c:lblOffset val="100"/>
        <c:noMultiLvlLbl val="1"/>
      </c:catAx>
      <c:valAx>
        <c:axId val="1553520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535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53218873116588"/>
          <c:y val="0.13402911324750688"/>
          <c:w val="0.26918109526291967"/>
          <c:h val="0.86597077849169535"/>
        </c:manualLayout>
      </c:layout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layout/>
    </c:title>
    <c:view3D>
      <c:rotX val="60"/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dPt>
            <c:idx val="1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3E-4319-B026-59251F9951A8}"/>
              </c:ext>
            </c:extLst>
          </c:dPt>
          <c:cat>
            <c:strRef>
              <c:f>Лист1!$A$2:$A$22</c:f>
              <c:strCache>
                <c:ptCount val="21"/>
                <c:pt idx="0">
                  <c:v>Глава администрации (1872,0 тыс. руб.)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 (37,8 тыс. руб.)</c:v>
                </c:pt>
                <c:pt idx="2">
                  <c:v>Функционирование местной администрации (20401,1 тыс. руб.)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 (49,5 тыс. руб.)</c:v>
                </c:pt>
                <c:pt idx="4">
                  <c:v>Резервный фонд (1,00 тыс. руб.)</c:v>
                </c:pt>
                <c:pt idx="5">
                  <c:v>Содержание МКУ "Хозяйсвенно-эксплуатационная служба сп.Саранпауль" (13890,6 тыс. руб.)</c:v>
                </c:pt>
                <c:pt idx="6">
                  <c:v>Другие общегосударственные вопросы (222,4 тыс. руб.)</c:v>
                </c:pt>
                <c:pt idx="7">
                  <c:v>Национальная оборона: содержание специпалиста ВУС (435,5 тыс. руб.)</c:v>
                </c:pt>
                <c:pt idx="8">
                  <c:v>Государственная регистрация актов гражданского состояния (218,0 тыс. руб.)</c:v>
                </c:pt>
                <c:pt idx="9">
                  <c:v>Защита населения и территорий от ЧС природного и техногенного характера (4210,4тыс.руб.)</c:v>
                </c:pt>
                <c:pt idx="10">
                  <c:v>Другие вопросы в области национальной безопасности и правоохранительной деятельности: Добровольные народные дружины (43,8 тыс. руб.)</c:v>
                </c:pt>
                <c:pt idx="11">
                  <c:v>Общеэкономические вопросы: общественные работы, молодежные трудовые отряды (2142,6 тыс.руб.)</c:v>
                </c:pt>
                <c:pt idx="12">
                  <c:v>Автобус (105,0 тыс. руб.)</c:v>
                </c:pt>
                <c:pt idx="13">
                  <c:v>Содержание дорог (16158,3 тыс. руб.)</c:v>
                </c:pt>
                <c:pt idx="14">
                  <c:v>Оплата интернета (267,2тыс. руб.)</c:v>
                </c:pt>
                <c:pt idx="15">
                  <c:v>Другие вопросы в области национальной экономики (2226,0 тыс. руб.)</c:v>
                </c:pt>
                <c:pt idx="16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</c:v>
                </c:pt>
                <c:pt idx="17">
                  <c:v>Охрана окружающей среды (4,0 тыс. руб.)</c:v>
                </c:pt>
                <c:pt idx="18">
                  <c:v>Культура, кинематография (621,9 тыс. руб.)</c:v>
                </c:pt>
                <c:pt idx="19">
                  <c:v>Социальная политика: пенсия (300,0 тыс. руб.)</c:v>
                </c:pt>
                <c:pt idx="20">
                  <c:v>Физическая культура и спорт (479,8 тыс. руб.)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1872</c:v>
                </c:pt>
                <c:pt idx="1">
                  <c:v>37.799999999999997</c:v>
                </c:pt>
                <c:pt idx="2">
                  <c:v>20401.099999999999</c:v>
                </c:pt>
                <c:pt idx="3">
                  <c:v>49.5</c:v>
                </c:pt>
                <c:pt idx="4">
                  <c:v>1</c:v>
                </c:pt>
                <c:pt idx="5">
                  <c:v>13890.6</c:v>
                </c:pt>
                <c:pt idx="6">
                  <c:v>222.4</c:v>
                </c:pt>
                <c:pt idx="7">
                  <c:v>435.5</c:v>
                </c:pt>
                <c:pt idx="8">
                  <c:v>218</c:v>
                </c:pt>
                <c:pt idx="9">
                  <c:v>4210.3999999999996</c:v>
                </c:pt>
                <c:pt idx="10">
                  <c:v>43.8</c:v>
                </c:pt>
                <c:pt idx="11">
                  <c:v>2142.6</c:v>
                </c:pt>
                <c:pt idx="12">
                  <c:v>105</c:v>
                </c:pt>
                <c:pt idx="13">
                  <c:v>16158.3</c:v>
                </c:pt>
                <c:pt idx="14">
                  <c:v>267.2</c:v>
                </c:pt>
                <c:pt idx="15">
                  <c:v>2226</c:v>
                </c:pt>
                <c:pt idx="16" formatCode="#,##0.00">
                  <c:v>36707.4</c:v>
                </c:pt>
                <c:pt idx="17" formatCode="#,##0.00">
                  <c:v>4</c:v>
                </c:pt>
                <c:pt idx="18">
                  <c:v>621.9</c:v>
                </c:pt>
                <c:pt idx="19">
                  <c:v>300</c:v>
                </c:pt>
                <c:pt idx="20">
                  <c:v>479.8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3E-4319-B026-59251F9951A8}"/>
            </c:ext>
          </c:extLst>
        </c:ser>
        <c:shape val="cylinder"/>
        <c:axId val="158124672"/>
        <c:axId val="158123136"/>
        <c:axId val="0"/>
      </c:bar3DChart>
      <c:valAx>
        <c:axId val="15812313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58124672"/>
        <c:crosses val="autoZero"/>
        <c:crossBetween val="between"/>
      </c:valAx>
      <c:catAx>
        <c:axId val="158124672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58123136"/>
        <c:crosses val="autoZero"/>
        <c:auto val="1"/>
        <c:lblAlgn val="ctr"/>
        <c:lblOffset val="10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 2019г</a:t>
            </a:r>
            <a:r>
              <a:rPr lang="ru-RU" sz="1600" dirty="0"/>
              <a:t>.</a:t>
            </a:r>
          </a:p>
        </c:rich>
      </c:tx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Глава администрации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местной администрации 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Резервный фонд </c:v>
                </c:pt>
                <c:pt idx="5">
                  <c:v>Содержание МКУ "Хозяйсвенно-эксплуатационная служба сп.Саранпауль" </c:v>
                </c:pt>
                <c:pt idx="6">
                  <c:v>Другие общегосударственные вопросы </c:v>
                </c:pt>
                <c:pt idx="7">
                  <c:v>Национальная оборона: содержание специпалиста ВУС </c:v>
                </c:pt>
                <c:pt idx="8">
                  <c:v>Государственная регистрация актов гражданского состояния </c:v>
                </c:pt>
                <c:pt idx="9">
                  <c:v>Защита населения и территорий от ЧС природного и техногенного характера </c:v>
                </c:pt>
                <c:pt idx="10">
                  <c:v>Другие вопросы в области национальной безопасности и правоохранительной деятельности: Добровольные народные дружины</c:v>
                </c:pt>
                <c:pt idx="11">
                  <c:v>Общеэкономические вопросы: общественные работы, молодежные трудовые отряды </c:v>
                </c:pt>
                <c:pt idx="12">
                  <c:v>Автобус </c:v>
                </c:pt>
                <c:pt idx="13">
                  <c:v>Содержание дорог </c:v>
                </c:pt>
                <c:pt idx="14">
                  <c:v>Оплата интернета </c:v>
                </c:pt>
                <c:pt idx="15">
                  <c:v>Другие вопросы в области национальной экономики</c:v>
                </c:pt>
                <c:pt idx="16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</c:v>
                </c:pt>
                <c:pt idx="17">
                  <c:v>Охрана окружающей среды</c:v>
                </c:pt>
                <c:pt idx="18">
                  <c:v>Культура, кинематография</c:v>
                </c:pt>
                <c:pt idx="19">
                  <c:v>Социальная политика: пенсия </c:v>
                </c:pt>
                <c:pt idx="20">
                  <c:v>Физическая культура и спорт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100</c:v>
                </c:pt>
                <c:pt idx="1">
                  <c:v>20.6</c:v>
                </c:pt>
                <c:pt idx="2">
                  <c:v>99.8</c:v>
                </c:pt>
                <c:pt idx="3">
                  <c:v>100</c:v>
                </c:pt>
                <c:pt idx="4">
                  <c:v>0</c:v>
                </c:pt>
                <c:pt idx="5">
                  <c:v>99.47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96</c:v>
                </c:pt>
                <c:pt idx="10">
                  <c:v>100</c:v>
                </c:pt>
                <c:pt idx="11">
                  <c:v>98.3</c:v>
                </c:pt>
                <c:pt idx="12">
                  <c:v>100</c:v>
                </c:pt>
                <c:pt idx="13">
                  <c:v>93.1</c:v>
                </c:pt>
                <c:pt idx="14">
                  <c:v>90.6</c:v>
                </c:pt>
                <c:pt idx="15">
                  <c:v>94.6</c:v>
                </c:pt>
                <c:pt idx="16">
                  <c:v>95.7</c:v>
                </c:pt>
                <c:pt idx="17">
                  <c:v>100</c:v>
                </c:pt>
                <c:pt idx="18">
                  <c:v>60.8</c:v>
                </c:pt>
                <c:pt idx="19">
                  <c:v>98.3</c:v>
                </c:pt>
                <c:pt idx="2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95-4FB5-B970-F5A03B0A216A}"/>
            </c:ext>
          </c:extLst>
        </c:ser>
        <c:gapWidth val="75"/>
        <c:overlap val="40"/>
        <c:axId val="158170496"/>
        <c:axId val="158172288"/>
      </c:barChart>
      <c:catAx>
        <c:axId val="15817049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58172288"/>
        <c:crosses val="autoZero"/>
        <c:auto val="1"/>
        <c:lblAlgn val="ctr"/>
        <c:lblOffset val="100"/>
        <c:noMultiLvlLbl val="1"/>
      </c:catAx>
      <c:valAx>
        <c:axId val="1581722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817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57869155244478"/>
          <c:y val="5.5612542289821709E-2"/>
          <c:w val="0.29916204918829592"/>
          <c:h val="0.8968805596942806"/>
        </c:manualLayout>
      </c:layout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layout/>
      <c:txPr>
        <a:bodyPr/>
        <a:lstStyle/>
        <a:p>
          <a:pPr>
            <a:defRPr sz="1600"/>
          </a:pPr>
          <a:endParaRPr lang="ru-RU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Иные межбюджетные трансферты на осуществление отдельных полномочий Ханты - Мансийского автономного округа - Югры по организации деятельности по обращению с твердыми коммунальными отходами</c:v>
                </c:pt>
                <c:pt idx="2">
                  <c:v>Субвенции бюджетам поселений на государственную регистрацию актов гражданского состояния</c:v>
                </c:pt>
                <c:pt idx="3">
                  <c:v>Субвенции бюджетам поселений на осуществление первичного воинского учета на территориях</c:v>
                </c:pt>
                <c:pt idx="4">
                  <c:v>Иные межбюджетные трансферты на создание условий для деятельности народных дружин     </c:v>
                </c:pt>
                <c:pt idx="5">
                  <c:v>Иные межбюджетные трансферты на строительство (реконструкцию), капитальный ремонт и ремонт автомобильных дорог общего пользования местного значения  </c:v>
                </c:pt>
                <c:pt idx="6">
                  <c:v>Иные межбюджетные трансферты на содействие развитию исторических и иных местных традиций </c:v>
                </c:pt>
                <c:pt idx="7">
                  <c:v>Иные межбюджетные трансферты на содействие трудоустройству граждан </c:v>
                </c:pt>
                <c:pt idx="8">
                  <c:v>Иные межбюджетные трансферты на стимулирование развития жилищного строительства (выполнение инженерных изысканий для подготовки документов территориального планирования, корректировка документов территориального планирования, градостроительного зонировани</c:v>
                </c:pt>
                <c:pt idx="9">
                  <c:v>Иные межбюджетные трансферты на приобретение катамаранов 
</c:v>
                </c:pt>
                <c:pt idx="10">
                  <c:v>Иные межбюджетные трансферты на проведение спортивно-массового мероприятия "Лыжня Андрея"
</c:v>
                </c:pt>
                <c:pt idx="11">
                  <c:v>Иные межбюджетные трансферты на реализацию полномочий в сфере жилищно-коммунального комплекса "Капитальный ремонт (с заменой) систем газораспределения, теплоснабжения, водоснабжения и водоотведения, в том числе с применением композитных материалов"
</c:v>
                </c:pt>
                <c:pt idx="12">
                  <c:v>Иные межбюджетные трансферты на реализацию муниципальных программ формирования современной городской среды</c:v>
                </c:pt>
                <c:pt idx="13">
                  <c:v>Иные межбюджетные трансферты на приобретение детской игровой площадки для д.Щекурья
</c:v>
                </c:pt>
                <c:pt idx="14">
                  <c:v>Иные межбюджетные трансферты за счет средств резервного фонда Правительства Ханты-Мансийского автономного округа - Югры от 23.08.2019 № 449-рп (Ликвидация паводка в с.п. Саранпауль)</c:v>
                </c:pt>
              </c:strCache>
            </c:strRef>
          </c:cat>
          <c:val>
            <c:numRef>
              <c:f>Лист1!$B$2:$B$16</c:f>
              <c:numCache>
                <c:formatCode>#,##0.0</c:formatCode>
                <c:ptCount val="15"/>
                <c:pt idx="0">
                  <c:v>40533</c:v>
                </c:pt>
                <c:pt idx="1">
                  <c:v>4</c:v>
                </c:pt>
                <c:pt idx="2">
                  <c:v>218</c:v>
                </c:pt>
                <c:pt idx="3">
                  <c:v>435.5</c:v>
                </c:pt>
                <c:pt idx="4">
                  <c:v>35</c:v>
                </c:pt>
                <c:pt idx="5">
                  <c:v>6037.6</c:v>
                </c:pt>
                <c:pt idx="6">
                  <c:v>100</c:v>
                </c:pt>
                <c:pt idx="7">
                  <c:v>641.6</c:v>
                </c:pt>
                <c:pt idx="8">
                  <c:v>1408.4</c:v>
                </c:pt>
                <c:pt idx="9">
                  <c:v>100</c:v>
                </c:pt>
                <c:pt idx="10">
                  <c:v>400</c:v>
                </c:pt>
                <c:pt idx="11">
                  <c:v>3302.1</c:v>
                </c:pt>
                <c:pt idx="12">
                  <c:v>16789.400000000001</c:v>
                </c:pt>
                <c:pt idx="13">
                  <c:v>200</c:v>
                </c:pt>
                <c:pt idx="14">
                  <c:v>4200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9C-4895-BB05-4C626FF80734}"/>
            </c:ext>
          </c:extLst>
        </c:ser>
        <c:dLbls>
          <c:showVal val="1"/>
        </c:dLbls>
        <c:overlap val="-25"/>
        <c:axId val="158583424"/>
        <c:axId val="158585216"/>
      </c:barChart>
      <c:catAx>
        <c:axId val="158583424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158585216"/>
        <c:crosses val="autoZero"/>
        <c:auto val="1"/>
        <c:lblAlgn val="ctr"/>
        <c:lblOffset val="100"/>
      </c:catAx>
      <c:valAx>
        <c:axId val="158585216"/>
        <c:scaling>
          <c:orientation val="minMax"/>
        </c:scaling>
        <c:delete val="1"/>
        <c:axPos val="b"/>
        <c:numFmt formatCode="#,##0.0" sourceLinked="1"/>
        <c:majorTickMark val="none"/>
        <c:tickLblPos val="none"/>
        <c:crossAx val="15858342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для граждан </a:t>
            </a:r>
            <a:br>
              <a:rPr lang="ru-RU" dirty="0" smtClean="0"/>
            </a:br>
            <a:r>
              <a:rPr lang="ru-RU" dirty="0" smtClean="0"/>
              <a:t>сельского поселения </a:t>
            </a:r>
            <a:br>
              <a:rPr lang="ru-RU" dirty="0" smtClean="0"/>
            </a:br>
            <a:r>
              <a:rPr lang="ru-RU" dirty="0" smtClean="0"/>
              <a:t>Саранпауль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0320" y="3933056"/>
            <a:ext cx="8062912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2019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96243,2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100394,3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4151,1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965245" cy="120248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Доходы бюджета сельского поселения Саранпауль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5750495"/>
              </p:ext>
            </p:extLst>
          </p:nvPr>
        </p:nvGraphicFramePr>
        <p:xfrm>
          <a:off x="0" y="1124744"/>
          <a:ext cx="871296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Исполнение доходов бюджета сельского поселения Саранпауль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8403027"/>
              </p:ext>
            </p:extLst>
          </p:nvPr>
        </p:nvGraphicFramePr>
        <p:xfrm>
          <a:off x="395536" y="1268760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3196476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1776577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7294311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771</TotalTime>
  <Words>96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141</cp:revision>
  <dcterms:modified xsi:type="dcterms:W3CDTF">2020-01-20T06:34:38Z</dcterms:modified>
</cp:coreProperties>
</file>